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311" r:id="rId4"/>
    <p:sldId id="274" r:id="rId5"/>
    <p:sldId id="309" r:id="rId6"/>
    <p:sldId id="302" r:id="rId7"/>
    <p:sldId id="306" r:id="rId8"/>
    <p:sldId id="307" r:id="rId9"/>
    <p:sldId id="310" r:id="rId10"/>
    <p:sldId id="308" r:id="rId11"/>
    <p:sldId id="313" r:id="rId12"/>
    <p:sldId id="304" r:id="rId13"/>
  </p:sldIdLst>
  <p:sldSz cx="9906000" cy="6858000" type="A4"/>
  <p:notesSz cx="6810375" cy="99425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FE4"/>
    <a:srgbClr val="0089D0"/>
    <a:srgbClr val="E68F30"/>
    <a:srgbClr val="92CEDC"/>
    <a:srgbClr val="F3CA7E"/>
    <a:srgbClr val="638895"/>
    <a:srgbClr val="098ACD"/>
    <a:srgbClr val="00A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877" y="-51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5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AEDEFB5-20A0-45B4-8AF7-1F60311BF831}" type="datetimeFigureOut">
              <a:rPr lang="en-GB"/>
              <a:pPr>
                <a:defRPr/>
              </a:pPr>
              <a:t>2015/03/30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50D281-78FC-4316-9EB9-D425ED9438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001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54C37A-B15F-468C-967C-27E62BB42A3B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746125"/>
            <a:ext cx="53816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8300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D4C549-680F-416A-8047-1F0A3FC0C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</a:p>
          <a:p>
            <a:r>
              <a:rPr lang="en-US" dirty="0" smtClean="0"/>
              <a:t>Decent</a:t>
            </a:r>
            <a:r>
              <a:rPr lang="en-US" baseline="0" dirty="0" smtClean="0"/>
              <a:t> work</a:t>
            </a:r>
          </a:p>
          <a:p>
            <a:r>
              <a:rPr lang="en-US" baseline="0" dirty="0" smtClean="0"/>
              <a:t>Service excellence</a:t>
            </a:r>
          </a:p>
          <a:p>
            <a:r>
              <a:rPr lang="en-US" baseline="0" dirty="0" smtClean="0"/>
              <a:t>Community beneficiation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4C549-680F-416A-8047-1F0A3FC0CA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7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03" y="278294"/>
            <a:ext cx="5562323" cy="2405271"/>
          </a:xfr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703" y="2941982"/>
            <a:ext cx="2332106" cy="2315817"/>
          </a:xfrm>
        </p:spPr>
        <p:txBody>
          <a:bodyPr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778A-4A14-4012-A634-DB24228F469F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67E7-D2A5-43EB-8248-C13371DA39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7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62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89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0764-AFF6-4197-B370-00D50C0DF0AA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B9969-B83E-45CB-8805-500DA3F50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c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89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1450" y="1600201"/>
            <a:ext cx="2889250" cy="418437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FontTx/>
              <a:buNone/>
              <a:defRPr sz="1600"/>
            </a:lvl1pPr>
            <a:lvl2pPr marL="0" indent="0">
              <a:lnSpc>
                <a:spcPct val="150000"/>
              </a:lnSpc>
              <a:buFontTx/>
              <a:buNone/>
              <a:defRPr sz="1600"/>
            </a:lvl2pPr>
            <a:lvl3pPr marL="0" indent="0">
              <a:lnSpc>
                <a:spcPct val="150000"/>
              </a:lnSpc>
              <a:buFontTx/>
              <a:buNone/>
              <a:defRPr sz="1600"/>
            </a:lvl3pPr>
            <a:lvl4pPr marL="0" indent="0">
              <a:lnSpc>
                <a:spcPct val="150000"/>
              </a:lnSpc>
              <a:buFontTx/>
              <a:buNone/>
              <a:defRPr sz="1600"/>
            </a:lvl4pPr>
            <a:lvl5pPr marL="0" indent="0">
              <a:lnSpc>
                <a:spcPct val="150000"/>
              </a:lnSpc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95300" y="1600200"/>
            <a:ext cx="5943600" cy="418437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5F66-97F1-48BE-B0F4-E534B31CCB12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3CF3-C4C4-49BF-A697-1AF0312B1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6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&amp;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5961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F2CF1-7651-4924-8514-79CCE0D16470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B0C7-6692-4F09-B466-BBE0E8461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89D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937B-AD81-4D6F-BF5A-22640AAA9110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4550-9B45-4EEA-B33F-90DC7EF3E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7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A413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31372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4733" y="1600201"/>
            <a:ext cx="43159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CAB2-707C-44FD-817A-0224BCDD0C33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47536-9DAA-4120-B6CA-517A458CAD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7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rmAutofit/>
          </a:bodyPr>
          <a:lstStyle>
            <a:lvl1pPr>
              <a:def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89D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9C41-DEC2-41D7-863A-793C0447BFF2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1771-AA75-4AF3-8E4A-1F1E05143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3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48C9-848D-4886-8B81-188DC0CF3E25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3158-9B1C-4A65-8048-EC759E54F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a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7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26458F-1449-476C-890F-07C762BB407E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25024-5C64-4DAC-AF75-64530BFCA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 descr="Insid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47275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24D58-D8BE-4470-BB26-AA8FAC4361F7}" type="datetimeFigureOut">
              <a:rPr lang="en-US"/>
              <a:pPr>
                <a:defRPr/>
              </a:pPr>
              <a:t>3/30/2015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131B86-9409-4A31-B8A9-D661E1EFAD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wartmp@unisa.ac.z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Fron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9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-17463" y="0"/>
            <a:ext cx="6307138" cy="1382713"/>
            <a:chOff x="-16997" y="0"/>
            <a:chExt cx="6307438" cy="1382110"/>
          </a:xfrm>
        </p:grpSpPr>
        <p:sp>
          <p:nvSpPr>
            <p:cNvPr id="3" name="Rounded Rectangle 2"/>
            <p:cNvSpPr/>
            <p:nvPr/>
          </p:nvSpPr>
          <p:spPr>
            <a:xfrm>
              <a:off x="55896" y="0"/>
              <a:ext cx="6234545" cy="122971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240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-16997" y="152400"/>
              <a:ext cx="5964620" cy="122971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2400" b="1" dirty="0"/>
            </a:p>
          </p:txBody>
        </p:sp>
      </p:grp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5563" y="1395413"/>
            <a:ext cx="490934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ZA" b="1" dirty="0"/>
              <a:t>Presentation </a:t>
            </a:r>
            <a:r>
              <a:rPr lang="en-ZA" b="1" dirty="0" smtClean="0"/>
              <a:t>at </a:t>
            </a:r>
            <a:r>
              <a:rPr lang="en-ZA" b="1" dirty="0"/>
              <a:t>the </a:t>
            </a:r>
          </a:p>
          <a:p>
            <a:pPr algn="ctr" eaLnBrk="1" hangingPunct="1"/>
            <a:r>
              <a:rPr lang="en-US" b="1" dirty="0" smtClean="0"/>
              <a:t>Local Government Tourism Conference </a:t>
            </a:r>
            <a:endParaRPr lang="en-GB" b="1" dirty="0"/>
          </a:p>
          <a:p>
            <a:pPr algn="ctr" eaLnBrk="1" hangingPunct="1">
              <a:buFont typeface="Arial" charset="0"/>
              <a:buNone/>
            </a:pPr>
            <a:endParaRPr lang="en-ZA" b="1" dirty="0"/>
          </a:p>
          <a:p>
            <a:pPr algn="ctr" eaLnBrk="1" hangingPunct="1">
              <a:buFont typeface="Arial" charset="0"/>
              <a:buNone/>
            </a:pPr>
            <a:r>
              <a:rPr lang="en-ZA" b="1" dirty="0" smtClean="0"/>
              <a:t>30-31 </a:t>
            </a:r>
            <a:r>
              <a:rPr lang="en-ZA" b="1" dirty="0"/>
              <a:t>March 2015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-17463" y="385763"/>
            <a:ext cx="59642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/>
              <a:t>People Development: A priority for the Tourism Sector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99949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/>
              <a:t>Incentives for excellent people development</a:t>
            </a:r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31AFE4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155575" y="1681163"/>
            <a:ext cx="9167182" cy="3694112"/>
          </a:xfrm>
          <a:prstGeom prst="rect">
            <a:avLst/>
          </a:prstGeom>
          <a:solidFill>
            <a:srgbClr val="0089D0"/>
          </a:solidFill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 smtClean="0">
              <a:latin typeface="Arial" charset="0"/>
            </a:endParaRPr>
          </a:p>
          <a:p>
            <a:pPr>
              <a:defRPr/>
            </a:pPr>
            <a:endParaRPr lang="en-ZA" dirty="0">
              <a:latin typeface="Arial" charset="0"/>
            </a:endParaRPr>
          </a:p>
        </p:txBody>
      </p:sp>
      <p:pic>
        <p:nvPicPr>
          <p:cNvPr id="50178" name="Picture 2" descr="C:\Users\swartmp\Pictures\2015\Phone_March\20150320_121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332963"/>
            <a:ext cx="73533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6390738"/>
            <a:ext cx="332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6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:\DEPT\CCMWS\DESIGN TEAM\Presentations\_Templates\_new templates 2012\CLAW ppt template\images\thankyo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517775"/>
            <a:ext cx="46196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57250" y="361950"/>
            <a:ext cx="80676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89D0"/>
                </a:solidFill>
              </a:rPr>
              <a:t>Dr Nellie Swart, CMP</a:t>
            </a:r>
          </a:p>
          <a:p>
            <a:pPr eaLnBrk="1" hangingPunct="1"/>
            <a:r>
              <a:rPr lang="en-US"/>
              <a:t>Senior Lecturer</a:t>
            </a:r>
          </a:p>
          <a:p>
            <a:pPr eaLnBrk="1" hangingPunct="1"/>
            <a:r>
              <a:rPr lang="en-US"/>
              <a:t>Department of Transport Economics, Logistics and Tourism</a:t>
            </a:r>
          </a:p>
          <a:p>
            <a:pPr eaLnBrk="1" hangingPunct="1"/>
            <a:r>
              <a:rPr lang="en-US"/>
              <a:t>E-mail: </a:t>
            </a:r>
            <a:r>
              <a:rPr lang="en-US">
                <a:hlinkClick r:id="rId3"/>
              </a:rPr>
              <a:t>swartmp@unisa.ac.za</a:t>
            </a:r>
            <a:endParaRPr lang="en-US"/>
          </a:p>
          <a:p>
            <a:pPr eaLnBrk="1" hangingPunct="1"/>
            <a:r>
              <a:rPr lang="en-US"/>
              <a:t>Twitter: @swartnellie</a:t>
            </a:r>
          </a:p>
          <a:p>
            <a:pPr eaLnBrk="1" hangingPunct="1"/>
            <a:endParaRPr lang="en-US"/>
          </a:p>
        </p:txBody>
      </p:sp>
      <p:sp>
        <p:nvSpPr>
          <p:cNvPr id="19460" name="AutoShape 2" descr="Image result for e-mai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talent managemen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213275"/>
            <a:ext cx="3187700" cy="3563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51788"/>
            <a:ext cx="4300049" cy="2861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0" y="351788"/>
            <a:ext cx="3445510" cy="4302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91" y="4654390"/>
            <a:ext cx="3445510" cy="21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28600"/>
            <a:ext cx="4465007" cy="1208762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ZA" sz="6600" b="1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Z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  <a:p>
            <a:pPr algn="ctr">
              <a:defRPr/>
            </a:pPr>
            <a:endParaRPr lang="en-ZA" sz="6600" b="1" dirty="0"/>
          </a:p>
        </p:txBody>
      </p:sp>
      <p:sp>
        <p:nvSpPr>
          <p:cNvPr id="8" name="Down Ribbon 7"/>
          <p:cNvSpPr/>
          <p:nvPr/>
        </p:nvSpPr>
        <p:spPr>
          <a:xfrm>
            <a:off x="0" y="4965700"/>
            <a:ext cx="5655502" cy="1585921"/>
          </a:xfrm>
          <a:prstGeom prst="ribbon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Nellie Swart, CMP</a:t>
            </a:r>
          </a:p>
        </p:txBody>
      </p:sp>
      <p:pic>
        <p:nvPicPr>
          <p:cNvPr id="10" name="Picture 9" descr="Unisa campus10 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351" y="419100"/>
            <a:ext cx="5950267" cy="4119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41300" y="1795601"/>
            <a:ext cx="38814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AutoNum type="arabicPeriod"/>
            </a:pPr>
            <a:r>
              <a:rPr lang="en-US" sz="2000" dirty="0" smtClean="0"/>
              <a:t>Why is people development a priority for the tourism sector?</a:t>
            </a:r>
            <a:endParaRPr lang="en-US" sz="2000" dirty="0"/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/>
              <a:t>What are the potential opportunities?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/>
              <a:t>Tourism </a:t>
            </a:r>
            <a:r>
              <a:rPr lang="en-US" sz="2000" dirty="0" err="1"/>
              <a:t>Programme</a:t>
            </a:r>
            <a:r>
              <a:rPr lang="en-US" sz="2000" dirty="0"/>
              <a:t> Qualification Mix.</a:t>
            </a:r>
            <a:endParaRPr lang="en-US" sz="20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otential challenges to people development?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000" dirty="0" smtClean="0"/>
              <a:t>Incentives for excellent people development.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539" y="605424"/>
            <a:ext cx="6670918" cy="473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4210" y="605424"/>
            <a:ext cx="5466305" cy="2141951"/>
          </a:xfrm>
          <a:prstGeom prst="rect">
            <a:avLst/>
          </a:prstGeom>
          <a:solidFill>
            <a:srgbClr val="31AFE4"/>
          </a:solidFill>
          <a:ln>
            <a:solidFill>
              <a:srgbClr val="92CEDC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ZA" sz="5400" b="1" dirty="0"/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ZA" sz="3600" b="1" dirty="0" smtClean="0"/>
              <a:t>Why is people development a priority for the tourism sector?</a:t>
            </a:r>
            <a:endParaRPr lang="en-ZA" sz="3600" b="1" dirty="0"/>
          </a:p>
          <a:p>
            <a:pPr algn="ctr">
              <a:defRPr/>
            </a:pPr>
            <a:endParaRPr lang="en-ZA" sz="5400" b="1" dirty="0"/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00063" y="3000331"/>
            <a:ext cx="5054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out of 7 </a:t>
            </a:r>
            <a:r>
              <a:rPr lang="en-US" sz="2400" dirty="0"/>
              <a:t>people in the world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travelled</a:t>
            </a:r>
            <a:r>
              <a:rPr lang="en-US" sz="2400" dirty="0"/>
              <a:t> in 2014 </a:t>
            </a:r>
            <a:r>
              <a:rPr lang="en-US" sz="1600" dirty="0"/>
              <a:t>(UNWTO, 2015).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in every 11 jobs </a:t>
            </a:r>
            <a:r>
              <a:rPr lang="en-US" sz="2400" dirty="0"/>
              <a:t>are related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  <a:r>
              <a:rPr lang="en-US" sz="2400" dirty="0"/>
              <a:t> </a:t>
            </a:r>
            <a:r>
              <a:rPr lang="en-US" sz="1600" dirty="0"/>
              <a:t>(WTTC, 2015</a:t>
            </a:r>
            <a:r>
              <a:rPr lang="en-US" sz="1600" dirty="0" smtClean="0"/>
              <a:t>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challenge:</a:t>
            </a:r>
            <a:r>
              <a:rPr lang="en-US" sz="2400" dirty="0"/>
              <a:t> 14 million jobs at risk </a:t>
            </a:r>
            <a:r>
              <a:rPr lang="en-US" sz="1600" dirty="0"/>
              <a:t>(WTTC, 2015</a:t>
            </a:r>
            <a:r>
              <a:rPr lang="en-US" sz="1600" dirty="0" smtClean="0"/>
              <a:t>).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r>
              <a:rPr lang="en-US" sz="2400" dirty="0" smtClean="0"/>
              <a:t> of the NTSS </a:t>
            </a:r>
            <a:r>
              <a:rPr lang="en-US" sz="1600" dirty="0" smtClean="0"/>
              <a:t>(2011) </a:t>
            </a:r>
            <a:r>
              <a:rPr lang="en-US" sz="2400" dirty="0" smtClean="0"/>
              <a:t>and Domestic Tourism Growth Strategy </a:t>
            </a:r>
            <a:r>
              <a:rPr lang="en-US" sz="1600" dirty="0" smtClean="0"/>
              <a:t>(2012)</a:t>
            </a:r>
            <a:endParaRPr lang="en-US" sz="1600" dirty="0"/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/>
          </a:p>
          <a:p>
            <a:pPr eaLnBrk="1" hangingPunct="1">
              <a:buFont typeface="Arial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1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375781" y="283134"/>
            <a:ext cx="8514219" cy="1659966"/>
            <a:chOff x="1240077" y="841934"/>
            <a:chExt cx="8514219" cy="1501478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9" name="Rectangle 8"/>
            <p:cNvSpPr/>
            <p:nvPr/>
          </p:nvSpPr>
          <p:spPr>
            <a:xfrm>
              <a:off x="1240077" y="841934"/>
              <a:ext cx="7014429" cy="1501478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3600" b="1" dirty="0">
                <a:solidFill>
                  <a:schemeClr val="tx1"/>
                </a:solidFill>
                <a:latin typeface="Chiller" pitchFamily="8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05149" y="841934"/>
              <a:ext cx="8349147" cy="1501478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4000" b="1" dirty="0">
                  <a:solidFill>
                    <a:schemeClr val="tx1"/>
                  </a:solidFill>
                </a:rPr>
                <a:t>What are the potential opportunities?</a:t>
              </a:r>
            </a:p>
          </p:txBody>
        </p:sp>
      </p:grp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515938" y="2603500"/>
            <a:ext cx="88566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/>
              <a:t>Tourism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empower communities </a:t>
            </a:r>
            <a:r>
              <a:rPr lang="en-US" sz="1600" dirty="0" smtClean="0"/>
              <a:t>(WTTC, 2015).</a:t>
            </a:r>
            <a:endParaRPr lang="en-GB" sz="16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People need to understand that tourism is a 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viable career</a:t>
            </a:r>
            <a:r>
              <a:rPr lang="en-GB" sz="2400" dirty="0" smtClean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/>
              <a:t>Annual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6.5% growth </a:t>
            </a:r>
            <a:r>
              <a:rPr lang="en-US" sz="2400" dirty="0" smtClean="0"/>
              <a:t>in secondary school tourism numbers (116 000 students in 2014 → 25% of schools) </a:t>
            </a:r>
            <a:r>
              <a:rPr lang="en-US" sz="1600" dirty="0" smtClean="0"/>
              <a:t>(Weston, 2015).</a:t>
            </a:r>
            <a:endParaRPr lang="en-GB" sz="16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education and training </a:t>
            </a:r>
            <a:r>
              <a:rPr lang="en-GB" sz="2400" dirty="0" smtClean="0"/>
              <a:t>is available to become more qualified in the field of tourism.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/>
              <a:t>Assist in the formulation of a people development and tourism awareness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strategy</a:t>
            </a:r>
            <a:r>
              <a:rPr lang="en-US" sz="2400" dirty="0" smtClean="0"/>
              <a:t> </a:t>
            </a:r>
            <a:r>
              <a:rPr lang="en-US" sz="1600" dirty="0" smtClean="0"/>
              <a:t>(NTSS, 2011)</a:t>
            </a:r>
            <a:endParaRPr lang="en-GB" sz="16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/>
              <a:t>Future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n-US" sz="2400" dirty="0" smtClean="0"/>
              <a:t> projects.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1677988" y="601663"/>
            <a:ext cx="8393112" cy="2776537"/>
            <a:chOff x="-651353" y="841934"/>
            <a:chExt cx="8392438" cy="1501478"/>
          </a:xfrm>
        </p:grpSpPr>
        <p:sp>
          <p:nvSpPr>
            <p:cNvPr id="8" name="Rectangle 7"/>
            <p:cNvSpPr/>
            <p:nvPr/>
          </p:nvSpPr>
          <p:spPr>
            <a:xfrm>
              <a:off x="1002082" y="841934"/>
              <a:ext cx="6202471" cy="1501478"/>
            </a:xfrm>
            <a:prstGeom prst="rect">
              <a:avLst/>
            </a:prstGeom>
            <a:scene3d>
              <a:camera prst="perspectiveRelaxedModerately"/>
              <a:lightRig rig="threePt" dir="t"/>
            </a:scene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4000" b="1" dirty="0">
                <a:solidFill>
                  <a:schemeClr val="tx1"/>
                </a:solidFill>
                <a:latin typeface="Chiller" pitchFamily="8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-651353" y="841934"/>
              <a:ext cx="8392438" cy="1501478"/>
            </a:xfrm>
            <a:prstGeom prst="rect">
              <a:avLst/>
            </a:prstGeom>
            <a:scene3d>
              <a:camera prst="perspectiveContrastingLeftFacing"/>
              <a:lightRig rig="threePt" dir="t"/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3600" b="1" dirty="0">
                <a:solidFill>
                  <a:schemeClr val="tx1"/>
                </a:solidFill>
                <a:latin typeface="Snap ITC" pitchFamily="82" charset="0"/>
              </a:endParaRPr>
            </a:p>
            <a:p>
              <a:pPr algn="ctr">
                <a:defRPr/>
              </a:pPr>
              <a:r>
                <a:rPr lang="en-ZA" sz="6000" b="1" dirty="0">
                  <a:solidFill>
                    <a:schemeClr val="tx1"/>
                  </a:solidFill>
                </a:rPr>
                <a:t>Tourism Programme Qualification Mix</a:t>
              </a:r>
            </a:p>
            <a:p>
              <a:pPr algn="ctr">
                <a:defRPr/>
              </a:pPr>
              <a:endParaRPr lang="en-ZA" sz="3600" b="1" dirty="0">
                <a:solidFill>
                  <a:schemeClr val="tx1"/>
                </a:solidFill>
                <a:latin typeface="Snap ITC" pitchFamily="8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7891" y="5260932"/>
            <a:ext cx="4465007" cy="1208762"/>
          </a:xfrm>
          <a:prstGeom prst="rect">
            <a:avLst/>
          </a:prstGeom>
          <a:solidFill>
            <a:srgbClr val="0070C0"/>
          </a:solidFill>
          <a:ln>
            <a:solidFill>
              <a:srgbClr val="92D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endParaRPr lang="en-ZA" sz="3200" b="1" dirty="0">
              <a:solidFill>
                <a:schemeClr val="bg1"/>
              </a:solidFill>
              <a:latin typeface="Snap ITC" pitchFamily="82" charset="0"/>
            </a:endParaRPr>
          </a:p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Z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example</a:t>
            </a:r>
          </a:p>
          <a:p>
            <a:pPr algn="ctr">
              <a:defRPr/>
            </a:pPr>
            <a:endParaRPr lang="en-ZA" sz="3200" b="1" dirty="0">
              <a:solidFill>
                <a:schemeClr val="bg1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6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538" y="0"/>
          <a:ext cx="9726611" cy="69802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4900"/>
                <a:gridCol w="2985702"/>
                <a:gridCol w="3247335"/>
                <a:gridCol w="2708674"/>
              </a:tblGrid>
              <a:tr h="63785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NQF Level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Vocational Qualification Stream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Career-focused Qualification Stream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smtClean="0"/>
                        <a:t>General Formative</a:t>
                      </a:r>
                      <a:r>
                        <a:rPr lang="en-ZA" sz="1600" baseline="0" dirty="0" smtClean="0"/>
                        <a:t> Qualification Stream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</a:tr>
              <a:tr h="686379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10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1173292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9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1300446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8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ZA" sz="1600" b="1" dirty="0" smtClean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7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 rowSpan="3">
                  <a:txBody>
                    <a:bodyPr/>
                    <a:lstStyle/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  <a:p>
                      <a:endParaRPr lang="en-ZA" sz="1600" dirty="0" smtClean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6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5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  <a:tr h="795567"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 smtClean="0"/>
                        <a:t>Entry</a:t>
                      </a:r>
                      <a:endParaRPr lang="en-ZA" sz="1600" b="1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</a:txBody>
                  <a:tcPr marL="91433" marR="91433" marT="45724" marB="45724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51700" y="660400"/>
            <a:ext cx="2654300" cy="5365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 smtClean="0"/>
              <a:t>PhD / </a:t>
            </a:r>
            <a:r>
              <a:rPr lang="en-ZA" sz="1500" b="1" dirty="0" err="1" smtClean="0"/>
              <a:t>DCom</a:t>
            </a:r>
            <a:r>
              <a:rPr lang="en-ZA" sz="1500" b="1" dirty="0" smtClean="0"/>
              <a:t> (Tourism Management)</a:t>
            </a:r>
            <a:endParaRPr lang="en-ZA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7251700" y="1371600"/>
            <a:ext cx="26543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 err="1"/>
              <a:t>M.Com</a:t>
            </a:r>
            <a:r>
              <a:rPr lang="en-ZA" sz="1500" b="1" dirty="0"/>
              <a:t> (Tourism Management) </a:t>
            </a:r>
          </a:p>
        </p:txBody>
      </p:sp>
      <p:sp>
        <p:nvSpPr>
          <p:cNvPr id="9" name="Rectangle 8"/>
          <p:cNvSpPr/>
          <p:nvPr/>
        </p:nvSpPr>
        <p:spPr>
          <a:xfrm>
            <a:off x="7251700" y="2597150"/>
            <a:ext cx="2654300" cy="962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 err="1"/>
              <a:t>B.Com</a:t>
            </a:r>
            <a:r>
              <a:rPr lang="en-ZA" sz="1500" b="1" dirty="0"/>
              <a:t> </a:t>
            </a:r>
            <a:r>
              <a:rPr lang="en-ZA" sz="1500" b="1" dirty="0" err="1"/>
              <a:t>Hons</a:t>
            </a:r>
            <a:r>
              <a:rPr lang="en-ZA" sz="1500" b="1" dirty="0"/>
              <a:t> (</a:t>
            </a:r>
            <a:r>
              <a:rPr lang="en-ZA" sz="1500" b="1" dirty="0" err="1"/>
              <a:t>Touirsm</a:t>
            </a:r>
            <a:r>
              <a:rPr lang="en-ZA" sz="1500" b="1" dirty="0"/>
              <a:t> Management)</a:t>
            </a:r>
          </a:p>
          <a:p>
            <a:pPr algn="ctr">
              <a:defRPr/>
            </a:pPr>
            <a:r>
              <a:rPr lang="en-ZA" sz="1200" b="1" dirty="0"/>
              <a:t>(120 Credits)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213" y="2892425"/>
            <a:ext cx="3190875" cy="8366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/>
              <a:t>Postgraduate Diploma in Tourism Management </a:t>
            </a:r>
            <a:r>
              <a:rPr lang="en-ZA" sz="1200" b="1" dirty="0"/>
              <a:t>(120 credits)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22725" y="4035425"/>
            <a:ext cx="3190875" cy="1719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600" b="1" dirty="0" err="1"/>
              <a:t>B.Com</a:t>
            </a:r>
            <a:r>
              <a:rPr lang="en-ZA" sz="1600" b="1" dirty="0"/>
              <a:t> Tourism Management </a:t>
            </a:r>
            <a:r>
              <a:rPr lang="en-ZA" sz="1200" b="1" dirty="0"/>
              <a:t>(360 Credits)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9213" y="6022975"/>
            <a:ext cx="3190875" cy="835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/>
              <a:t>National Senior Certificate (Diploma endorsed) &amp; (achievement rating of 4 or better*)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825" y="6410325"/>
            <a:ext cx="2830513" cy="417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400" b="1" dirty="0"/>
              <a:t>National Senior Certificate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5825" y="5545138"/>
            <a:ext cx="2843213" cy="5699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/>
              <a:t>Higher Certificate in Tourism Management </a:t>
            </a:r>
            <a:r>
              <a:rPr lang="en-ZA" sz="1200" b="1" dirty="0"/>
              <a:t>(120 Credits)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8525" y="4683125"/>
            <a:ext cx="2843213" cy="612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/>
              <a:t>Diploma in Tourism Management </a:t>
            </a:r>
            <a:r>
              <a:rPr lang="en-ZA" sz="1200" b="1" dirty="0"/>
              <a:t>(360 Credits)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8525" y="3729038"/>
            <a:ext cx="2843213" cy="8048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500" b="1" dirty="0"/>
              <a:t>Adv Diploma in Tourism Management </a:t>
            </a:r>
            <a:r>
              <a:rPr lang="en-ZA" sz="1200" b="1" dirty="0"/>
              <a:t>(120 Credits)</a:t>
            </a:r>
            <a:endParaRPr lang="en-ZA" sz="15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4088" y="4532313"/>
            <a:ext cx="28575" cy="165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52663" y="5303838"/>
            <a:ext cx="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24088" y="6067425"/>
            <a:ext cx="15875" cy="40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208213" y="3325813"/>
            <a:ext cx="12700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24088" y="3325813"/>
            <a:ext cx="16351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0"/>
          </p:cNvCxnSpPr>
          <p:nvPr/>
        </p:nvCxnSpPr>
        <p:spPr>
          <a:xfrm flipH="1" flipV="1">
            <a:off x="8562975" y="1150938"/>
            <a:ext cx="15875" cy="220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545513" y="2333625"/>
            <a:ext cx="17462" cy="292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530850" y="3729038"/>
            <a:ext cx="0" cy="30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545513" y="3559175"/>
            <a:ext cx="0" cy="136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02488" y="4924425"/>
            <a:ext cx="13604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859213" y="2312988"/>
            <a:ext cx="3190875" cy="3238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b="1" dirty="0" smtClean="0">
                <a:solidFill>
                  <a:schemeClr val="tx1"/>
                </a:solidFill>
              </a:rPr>
              <a:t>Conditions</a:t>
            </a:r>
            <a:endParaRPr lang="en-ZA" b="1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389563" y="2636838"/>
            <a:ext cx="15875" cy="2714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389563" y="1876425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389563" y="1876425"/>
            <a:ext cx="18129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741738" y="4924425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530850" y="5754688"/>
            <a:ext cx="0" cy="2508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48088" y="5635625"/>
            <a:ext cx="2921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>
              <a:latin typeface="Arial" charset="0"/>
              <a:cs typeface="Arial" charset="0"/>
            </a:endParaRPr>
          </a:p>
        </p:txBody>
      </p: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857250" y="274638"/>
            <a:ext cx="8553450" cy="5576887"/>
            <a:chOff x="0" y="0"/>
            <a:chExt cx="6256020" cy="4389120"/>
          </a:xfrm>
        </p:grpSpPr>
        <p:sp>
          <p:nvSpPr>
            <p:cNvPr id="9" name="Rounded Rectangle 8"/>
            <p:cNvSpPr/>
            <p:nvPr/>
          </p:nvSpPr>
          <p:spPr>
            <a:xfrm>
              <a:off x="1813642" y="2819881"/>
              <a:ext cx="2446443" cy="1180678"/>
            </a:xfrm>
            <a:prstGeom prst="roundRect">
              <a:avLst/>
            </a:prstGeom>
            <a:ln/>
            <a:effectLst>
              <a:outerShdw blurRad="762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>
                  <a:solidFill>
                    <a:srgbClr val="365F91"/>
                  </a:solidFill>
                  <a:ea typeface="Calibri"/>
                  <a:cs typeface="Times New Roman"/>
                </a:rPr>
                <a:t> 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>
                  <a:solidFill>
                    <a:srgbClr val="365F91"/>
                  </a:solidFill>
                  <a:ea typeface="Calibri"/>
                  <a:cs typeface="Times New Roman"/>
                </a:rPr>
                <a:t>TOURISM ENABLERS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800">
                  <a:ea typeface="Calibri"/>
                  <a:cs typeface="Times New Roman"/>
                </a:rPr>
                <a:t> 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The management of tourism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Tourism planning and development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Sustainable tourism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Tourism policy and organisation</a:t>
              </a:r>
              <a:endParaRPr lang="en-GB" sz="1100">
                <a:ea typeface="Calibri"/>
                <a:cs typeface="Times New Roman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9115" y="0"/>
              <a:ext cx="5692885" cy="5372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900" b="1" dirty="0">
                  <a:solidFill>
                    <a:srgbClr val="000000"/>
                  </a:solidFill>
                  <a:ea typeface="Calibri"/>
                  <a:cs typeface="Times New Roman"/>
                </a:rPr>
                <a:t>INTRODUCTION TO TOURISM</a:t>
              </a:r>
              <a:endParaRPr lang="en-GB" sz="11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900" b="1" dirty="0">
                  <a:solidFill>
                    <a:srgbClr val="000000"/>
                  </a:solidFill>
                  <a:ea typeface="Calibri"/>
                  <a:cs typeface="Times New Roman"/>
                </a:rPr>
                <a:t>THE HISTORY OF TOURISM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8694" y="4099261"/>
              <a:ext cx="5997094" cy="28985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600200" indent="228600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rgbClr val="000000"/>
                  </a:solidFill>
                  <a:ea typeface="Calibri"/>
                  <a:cs typeface="Times New Roman"/>
                </a:rPr>
                <a:t>			THE FUTURE OF TOURISM</a:t>
              </a:r>
              <a:endParaRPr lang="en-GB" sz="1100" dirty="0">
                <a:ea typeface="Calibri"/>
                <a:cs typeface="Times New Rom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0" y="624697"/>
              <a:ext cx="1596516" cy="135684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>
                  <a:solidFill>
                    <a:srgbClr val="4F6228"/>
                  </a:solidFill>
                  <a:ea typeface="Calibri"/>
                  <a:cs typeface="Times New Roman"/>
                </a:rPr>
                <a:t>DEMAND FOR TOURISM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>
                  <a:solidFill>
                    <a:srgbClr val="4F6228"/>
                  </a:solidFill>
                  <a:ea typeface="Calibri"/>
                  <a:cs typeface="Times New Roman"/>
                </a:rPr>
                <a:t>(Tourist generating region)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>
                  <a:ea typeface="Calibri"/>
                  <a:cs typeface="Times New Roman"/>
                </a:rPr>
                <a:t> 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Tourist motivation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Tourist markets</a:t>
              </a:r>
              <a:endParaRPr lang="en-GB" sz="1100">
                <a:ea typeface="Calibri"/>
                <a:cs typeface="Times New Roman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42378" y="617201"/>
              <a:ext cx="1813642" cy="179912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900" b="1">
                  <a:ea typeface="Calibri"/>
                  <a:cs typeface="Times New Roman"/>
                </a:rPr>
                <a:t>PRIMARY FACTORS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>
                  <a:solidFill>
                    <a:srgbClr val="4F6228"/>
                  </a:solidFill>
                  <a:ea typeface="Calibri"/>
                  <a:cs typeface="Times New Roman"/>
                </a:rPr>
                <a:t>SUPPLY OF TOURISM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>
                  <a:solidFill>
                    <a:srgbClr val="4F6228"/>
                  </a:solidFill>
                  <a:ea typeface="Calibri"/>
                  <a:cs typeface="Times New Roman"/>
                </a:rPr>
                <a:t>(Destination region)</a:t>
              </a:r>
              <a:endParaRPr lang="en-GB" sz="110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>
                  <a:ea typeface="Calibri"/>
                  <a:cs typeface="Times New Roman"/>
                </a:rPr>
                <a:t> 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Tourist destinations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Hospitality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Tourist attraction management</a:t>
              </a:r>
              <a:endParaRPr lang="en-GB" sz="110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>
                  <a:ea typeface="Calibri"/>
                  <a:cs typeface="Times New Roman"/>
                </a:rPr>
                <a:t>Tourist transportation management</a:t>
              </a:r>
              <a:endParaRPr lang="en-GB" sz="1100">
                <a:ea typeface="Calibri"/>
                <a:cs typeface="Times New Roman"/>
              </a:endParaRPr>
            </a:p>
          </p:txBody>
        </p:sp>
        <p:sp>
          <p:nvSpPr>
            <p:cNvPr id="14" name="Left-Right-Up Arrow 13"/>
            <p:cNvSpPr/>
            <p:nvPr/>
          </p:nvSpPr>
          <p:spPr>
            <a:xfrm rot="10800000">
              <a:off x="1371262" y="739641"/>
              <a:ext cx="3291725" cy="2292637"/>
            </a:xfrm>
            <a:prstGeom prst="leftRightUpArrow">
              <a:avLst/>
            </a:prstGeom>
            <a:effectLst>
              <a:outerShdw blurRad="203200" dist="20000" dir="5400000" sx="92000" sy="92000" rotWithShape="0">
                <a:srgbClr val="000000">
                  <a:alpha val="46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057474" y="624697"/>
              <a:ext cx="1927430" cy="173041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900" b="1" dirty="0">
                  <a:solidFill>
                    <a:srgbClr val="000000"/>
                  </a:solidFill>
                  <a:ea typeface="Calibri"/>
                  <a:cs typeface="Times New Roman"/>
                </a:rPr>
                <a:t>SECONDARY</a:t>
              </a:r>
              <a:r>
                <a:rPr lang="en-GB" sz="900" b="1" dirty="0">
                  <a:solidFill>
                    <a:srgbClr val="0F243E"/>
                  </a:solidFill>
                  <a:ea typeface="Calibri"/>
                  <a:cs typeface="Times New Roman"/>
                </a:rPr>
                <a:t> FACTORS</a:t>
              </a:r>
              <a:endParaRPr lang="en-GB" sz="11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b="1" dirty="0">
                  <a:solidFill>
                    <a:srgbClr val="365F91"/>
                  </a:solidFill>
                  <a:ea typeface="Calibri"/>
                  <a:cs typeface="Times New Roman"/>
                </a:rPr>
                <a:t>CONNECTING SUPPLY AND DEMAND</a:t>
              </a:r>
              <a:endParaRPr lang="en-GB" sz="11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dirty="0">
                  <a:solidFill>
                    <a:srgbClr val="365F91"/>
                  </a:solidFill>
                  <a:ea typeface="Calibri"/>
                  <a:cs typeface="Times New Roman"/>
                </a:rPr>
                <a:t>(Traveller generating region)</a:t>
              </a:r>
              <a:endParaRPr lang="en-GB" sz="1100" dirty="0"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n-GB" sz="900" dirty="0">
                  <a:ea typeface="Calibri"/>
                  <a:cs typeface="Times New Roman"/>
                </a:rPr>
                <a:t> </a:t>
              </a:r>
              <a:endParaRPr lang="en-GB" sz="1100" dirty="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 dirty="0">
                  <a:ea typeface="Calibri"/>
                  <a:cs typeface="Times New Roman"/>
                </a:rPr>
                <a:t>Tourist transportation management</a:t>
              </a:r>
              <a:endParaRPr lang="en-GB" sz="1100" dirty="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 dirty="0">
                  <a:ea typeface="Calibri"/>
                  <a:cs typeface="Times New Roman"/>
                </a:rPr>
                <a:t>Tourism marketing</a:t>
              </a:r>
              <a:endParaRPr lang="en-GB" sz="1100" dirty="0">
                <a:ea typeface="Calibri"/>
                <a:cs typeface="Times New Roman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0"/>
                </a:spcAft>
                <a:buFont typeface="Symbol"/>
                <a:buChar char=""/>
                <a:defRPr/>
              </a:pPr>
              <a:r>
                <a:rPr lang="en-GB" sz="900" dirty="0">
                  <a:ea typeface="Calibri"/>
                  <a:cs typeface="Times New Roman"/>
                </a:rPr>
                <a:t>Tourism distribution</a:t>
              </a:r>
              <a:endParaRPr lang="en-GB" sz="1100" dirty="0">
                <a:ea typeface="Calibri"/>
                <a:cs typeface="Times New Roman"/>
              </a:endParaRPr>
            </a:p>
          </p:txBody>
        </p:sp>
      </p:grp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89" name="Rectangle 17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6390" name="TextBox 18"/>
          <p:cNvSpPr txBox="1">
            <a:spLocks noChangeArrowheads="1"/>
          </p:cNvSpPr>
          <p:nvPr/>
        </p:nvSpPr>
        <p:spPr bwMode="auto">
          <a:xfrm>
            <a:off x="784225" y="6003925"/>
            <a:ext cx="37036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/>
              <a:t>Source: </a:t>
            </a:r>
            <a:r>
              <a:rPr lang="en-US" sz="1600"/>
              <a:t>UNISA TRT1502, 2015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7695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2049463" y="312738"/>
            <a:ext cx="6005512" cy="1435100"/>
            <a:chOff x="2538248" y="709448"/>
            <a:chExt cx="5376042" cy="1008994"/>
          </a:xfrm>
        </p:grpSpPr>
        <p:sp>
          <p:nvSpPr>
            <p:cNvPr id="2" name="Rounded Rectangle 1"/>
            <p:cNvSpPr/>
            <p:nvPr/>
          </p:nvSpPr>
          <p:spPr>
            <a:xfrm>
              <a:off x="2538248" y="709448"/>
              <a:ext cx="5376042" cy="1008994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Z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dern No. 20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672255" y="827689"/>
              <a:ext cx="5123793" cy="756745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ZA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ZA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otential challenges to people development?</a:t>
              </a:r>
              <a:endParaRPr lang="en-Z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304800" y="2185988"/>
            <a:ext cx="8491538" cy="3910012"/>
            <a:chOff x="1218024" y="2144110"/>
            <a:chExt cx="7594897" cy="2554836"/>
          </a:xfrm>
        </p:grpSpPr>
        <p:sp>
          <p:nvSpPr>
            <p:cNvPr id="8" name="Rectangle 7"/>
            <p:cNvSpPr/>
            <p:nvPr/>
          </p:nvSpPr>
          <p:spPr>
            <a:xfrm>
              <a:off x="1218024" y="2144110"/>
              <a:ext cx="7315200" cy="2554836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itchFamily="2" charset="2"/>
                <a:buChar char="q"/>
                <a:defRPr/>
              </a:pPr>
              <a:endParaRPr lang="en-ZA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97721" y="2144110"/>
              <a:ext cx="7315200" cy="2554836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Wingdings" pitchFamily="2" charset="2"/>
                <a:buChar char="q"/>
                <a:defRPr/>
              </a:pPr>
              <a:endParaRPr lang="en-ZA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970213" y="2352675"/>
            <a:ext cx="5595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/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738" y="2260600"/>
            <a:ext cx="81026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Effectiveness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CATHSSETA</a:t>
            </a:r>
            <a:r>
              <a:rPr lang="en-US" sz="2400" dirty="0" smtClean="0"/>
              <a:t> </a:t>
            </a:r>
            <a:r>
              <a:rPr lang="en-US" sz="1600" dirty="0" smtClean="0"/>
              <a:t>(NTSS, 2011) </a:t>
            </a:r>
            <a:r>
              <a:rPr lang="en-US" sz="2400" dirty="0" smtClean="0"/>
              <a:t>/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NSFAS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Grade </a:t>
            </a:r>
            <a:r>
              <a:rPr lang="en-US" sz="2400" dirty="0"/>
              <a:t>12 Tourism is not a university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designated subject</a:t>
            </a:r>
            <a:r>
              <a:rPr lang="en-US" sz="2400" dirty="0"/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Creating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resource base </a:t>
            </a:r>
            <a:r>
              <a:rPr lang="en-US" sz="2400" dirty="0"/>
              <a:t>for Work Integrated Learning (WIL) </a:t>
            </a:r>
            <a:r>
              <a:rPr lang="en-US" sz="1600" dirty="0"/>
              <a:t>(</a:t>
            </a:r>
            <a:r>
              <a:rPr lang="en-GB" sz="1600" dirty="0"/>
              <a:t>Groenewald &amp; </a:t>
            </a:r>
            <a:r>
              <a:rPr lang="en-GB" sz="1600" dirty="0" err="1"/>
              <a:t>Thulukanam</a:t>
            </a:r>
            <a:r>
              <a:rPr lang="en-GB" sz="1600" dirty="0"/>
              <a:t>, 2005)</a:t>
            </a:r>
            <a:r>
              <a:rPr lang="en-US" sz="1600" dirty="0"/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</a:t>
            </a:r>
            <a:r>
              <a:rPr lang="en-US" sz="2400" dirty="0"/>
              <a:t> of diplomas </a:t>
            </a:r>
            <a:r>
              <a:rPr lang="en-US" sz="2400" dirty="0" err="1"/>
              <a:t>vs</a:t>
            </a:r>
            <a:r>
              <a:rPr lang="en-US" sz="2400" dirty="0"/>
              <a:t> degrees in tourism.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School leavers’ perception of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career in the tourism</a:t>
            </a:r>
            <a:r>
              <a:rPr lang="en-US" sz="2400" dirty="0"/>
              <a:t> industry.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/>
              <a:t>The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 </a:t>
            </a:r>
            <a:r>
              <a:rPr lang="en-US" sz="2400" dirty="0"/>
              <a:t>between high school and post school </a:t>
            </a:r>
            <a:r>
              <a:rPr lang="en-US" sz="2400" dirty="0" smtClean="0"/>
              <a:t>education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Recognition for prior learning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400" dirty="0"/>
              <a:t>Tourism as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niche</a:t>
            </a:r>
            <a:r>
              <a:rPr lang="en-US" sz="2400" dirty="0"/>
              <a:t> / specialist area.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DCDateModified xmlns="http://schemas.microsoft.com/sharepoint/v3/fields" xsi:nil="true"/>
    <Synopsis xmlns="c209e311-10e2-42ba-a66c-0984c872cd2d">People Development, A priority for the Tourism Sector</Synopsis>
    <_EndDate xmlns="http://schemas.microsoft.com/sharepoint/v3/fields">2099-02-03T12:19:00+00:00</_EndDate>
    <Publishing_x0020_Date xmlns="c209e311-10e2-42ba-a66c-0984c872cd2d">2015-03-29T22:00:00+00:00</Publishing_x0020_Date>
    <Year xmlns="c209e311-10e2-42ba-a66c-0984c872cd2d">2015</Year>
    <f4fbe8a76454476dbd6b3bc503046e3e xmlns="c209e311-10e2-42ba-a66c-0984c872cd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Presentations</TermName>
          <TermId xmlns="http://schemas.microsoft.com/office/infopath/2007/PartnerControls">1e81902f-f4ed-44ee-923b-862d9bf1165e</TermId>
        </TermInfo>
      </Terms>
    </f4fbe8a76454476dbd6b3bc503046e3e>
    <TaxCatchAll xmlns="c209e311-10e2-42ba-a66c-0984c872cd2d">
      <Value>85</Value>
    </TaxCatchAll>
    <_DCDateCreated xmlns="http://schemas.microsoft.com/sharepoint/v3/fields" xsi:nil="true"/>
    <_dlc_DocId xmlns="c209e311-10e2-42ba-a66c-0984c872cd2d">N4FUYHAX2DSF-28-314</_dlc_DocId>
    <_dlc_DocIdUrl xmlns="c209e311-10e2-42ba-a66c-0984c872cd2d">
      <Url>https://tkp.tourism.gov.za/_layouts/15/DocIdRedir.aspx?ID=N4FUYHAX2DSF-28-314</Url>
      <Description>N4FUYHAX2DSF-28-314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KP Documents" ma:contentTypeID="0x010100CDDC57A17A625C4596BA8B469098E870007D453A5E68BD944BB5899AA65135F5A9" ma:contentTypeVersion="24" ma:contentTypeDescription="Tourism Knowledge Portal Documents" ma:contentTypeScope="" ma:versionID="a8df03b86ba493de051c12c10d2363a2">
  <xsd:schema xmlns:xsd="http://www.w3.org/2001/XMLSchema" xmlns:xs="http://www.w3.org/2001/XMLSchema" xmlns:p="http://schemas.microsoft.com/office/2006/metadata/properties" xmlns:ns1="http://schemas.microsoft.com/sharepoint/v3" xmlns:ns2="c209e311-10e2-42ba-a66c-0984c872cd2d" xmlns:ns3="http://schemas.microsoft.com/sharepoint/v3/fields" targetNamespace="http://schemas.microsoft.com/office/2006/metadata/properties" ma:root="true" ma:fieldsID="d050c27eeccabfcfe549f59af7165df1" ns1:_="" ns2:_="" ns3:_="">
    <xsd:import namespace="http://schemas.microsoft.com/sharepoint/v3"/>
    <xsd:import namespace="c209e311-10e2-42ba-a66c-0984c872cd2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f4fbe8a76454476dbd6b3bc503046e3e" minOccurs="0"/>
                <xsd:element ref="ns2:TaxCatchAll" minOccurs="0"/>
                <xsd:element ref="ns2:TaxCatchAllLabel" minOccurs="0"/>
                <xsd:element ref="ns3:_DCDateCreated" minOccurs="0"/>
                <xsd:element ref="ns3:_DCDateModified" minOccurs="0"/>
                <xsd:element ref="ns3:_Version" minOccurs="0"/>
                <xsd:element ref="ns3:_EndDate" minOccurs="0"/>
                <xsd:element ref="ns2:Publishing_x0020_Date" minOccurs="0"/>
                <xsd:element ref="ns2:Synopsis" minOccurs="0"/>
                <xsd:element ref="ns1:_dlc_Exempt" minOccurs="0"/>
                <xsd:element ref="ns2:Year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3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9e311-10e2-42ba-a66c-0984c872cd2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4fbe8a76454476dbd6b3bc503046e3e" ma:index="12" ma:taxonomy="true" ma:internalName="f4fbe8a76454476dbd6b3bc503046e3e" ma:taxonomyFieldName="Document_x0020_Category" ma:displayName="Document Category" ma:readOnly="false" ma:default="" ma:fieldId="{f4fbe8a7-6454-476d-bd6b-3bc503046e3e}" ma:sspId="eb03fa0a-128f-4cbf-a4ac-ab599eb02da3" ma:termSetId="00a7b815-80b8-40cf-b910-baebd4448e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ebd6af79-35ca-4b45-bce9-4f26d154423d}" ma:internalName="TaxCatchAll" ma:showField="CatchAllData" ma:web="c209e311-10e2-42ba-a66c-0984c872cd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ebd6af79-35ca-4b45-bce9-4f26d154423d}" ma:internalName="TaxCatchAllLabel" ma:readOnly="true" ma:showField="CatchAllDataLabel" ma:web="c209e311-10e2-42ba-a66c-0984c872cd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ing_x0020_Date" ma:index="21" nillable="true" ma:displayName="Publishing Date" ma:format="DateOnly" ma:internalName="Publishing_x0020_Date">
      <xsd:simpleType>
        <xsd:restriction base="dms:DateTime"/>
      </xsd:simpleType>
    </xsd:element>
    <xsd:element name="Synopsis" ma:index="22" nillable="true" ma:displayName="Synopsis" ma:internalName="Synopsis">
      <xsd:simpleType>
        <xsd:restriction base="dms:Note"/>
      </xsd:simpleType>
    </xsd:element>
    <xsd:element name="Year" ma:index="24" nillable="true" ma:displayName="Year" ma:internalName="Year">
      <xsd:simpleType>
        <xsd:restriction base="dms:Number">
          <xsd:maxInclusive value="2100"/>
          <xsd:minInclusive value="1900"/>
        </xsd:restriction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7" nillable="true" ma:displayName="Date Created" ma:description="The date on which this resource was created" ma:format="DateTime" ma:internalName="_DCDateCreated">
      <xsd:simpleType>
        <xsd:restriction base="dms:DateTime"/>
      </xsd:simpleType>
    </xsd:element>
    <xsd:element name="_DCDateModified" ma:index="18" nillable="true" ma:displayName="Date Modified" ma:description="The date on which this resource was last modified" ma:format="DateTime" ma:internalName="_DCDateModified">
      <xsd:simpleType>
        <xsd:restriction base="dms:DateTime"/>
      </xsd:simpleType>
    </xsd:element>
    <xsd:element name="_Version" ma:index="19" nillable="true" ma:displayName="Version" ma:internalName="_Version">
      <xsd:simpleType>
        <xsd:restriction base="dms:Text"/>
      </xsd:simpleType>
    </xsd:element>
    <xsd:element name="_EndDate" ma:index="20" nillable="true" ma:displayName="End Date" ma:default="[today]" ma:format="DateTime" ma:internalName="_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6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p:Policy xmlns:p="office.server.policy" id="" local="true">
  <p:Name>TKP Documents</p:Name>
  <p:Description/>
  <p:Statement/>
  <p:PolicyItems>
    <p:PolicyItem featureId="Microsoft.Office.RecordsManagement.PolicyFeatures.PolicyAudit" staticId="0x010100CDDC57A17A625C4596BA8B469098E870007D453A5E68BD944BB5899AA65135F5A9|8138272" UniqueId="ca95a104-b17b-48ba-a939-f9f1780e4d7e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8B5C4D82-C913-4F1E-9F5E-35A60B8C50C1}"/>
</file>

<file path=customXml/itemProps2.xml><?xml version="1.0" encoding="utf-8"?>
<ds:datastoreItem xmlns:ds="http://schemas.openxmlformats.org/officeDocument/2006/customXml" ds:itemID="{56FCA276-5A01-4783-9D3D-FDDD5530454B}"/>
</file>

<file path=customXml/itemProps3.xml><?xml version="1.0" encoding="utf-8"?>
<ds:datastoreItem xmlns:ds="http://schemas.openxmlformats.org/officeDocument/2006/customXml" ds:itemID="{DFF30479-7204-4E16-B891-B2DECF965FD8}"/>
</file>

<file path=customXml/itemProps4.xml><?xml version="1.0" encoding="utf-8"?>
<ds:datastoreItem xmlns:ds="http://schemas.openxmlformats.org/officeDocument/2006/customXml" ds:itemID="{782AB6CB-43C3-422D-AC12-A7A456E6F3FE}"/>
</file>

<file path=customXml/itemProps5.xml><?xml version="1.0" encoding="utf-8"?>
<ds:datastoreItem xmlns:ds="http://schemas.openxmlformats.org/officeDocument/2006/customXml" ds:itemID="{D3C65217-E13C-474C-A120-15EF50E00F5C}"/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489</Words>
  <Application>Microsoft Office PowerPoint</Application>
  <PresentationFormat>A4 Paper (210x297 mm)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Development, A priority for the Tourism Sector</dc:title>
  <dc:creator>Pedrie Van De Walt</dc:creator>
  <cp:lastModifiedBy>swartmp</cp:lastModifiedBy>
  <cp:revision>250</cp:revision>
  <cp:lastPrinted>2015-03-09T11:12:10Z</cp:lastPrinted>
  <dcterms:created xsi:type="dcterms:W3CDTF">2012-05-21T07:39:32Z</dcterms:created>
  <dcterms:modified xsi:type="dcterms:W3CDTF">2015-03-30T07:26:34Z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0x010100CDDC57A17A625C4596BA8B469098E870007D453A5E68BD944BB5899AA65135F5A9</vt:lpwstr>
  </property>
  <property fmtid="{D5CDD505-2E9C-101B-9397-08002B2CF9AE}" pid="3" name="_dlc_DocIdItemGuid">
    <vt:lpwstr>da9fced4-1aab-4712-9d16-d96b3f51049c</vt:lpwstr>
  </property>
  <property fmtid="{D5CDD505-2E9C-101B-9397-08002B2CF9AE}" pid="4" name="Document Category">
    <vt:lpwstr>85;#Conference Presentations|1e81902f-f4ed-44ee-923b-862d9bf1165e</vt:lpwstr>
  </property>
</Properties>
</file>